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CA61A-FE19-4F62-A263-9CBF554E773E}" type="datetimeFigureOut">
              <a:rPr lang="ca-ES" smtClean="0"/>
              <a:t>28/2/2020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A0AFA-9EF5-44FF-BD3F-C3126F3B358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5667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0" y="715963"/>
            <a:ext cx="6357938" cy="35766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9111" y="9062176"/>
            <a:ext cx="2975239" cy="478700"/>
          </a:xfrm>
          <a:prstGeom prst="rect">
            <a:avLst/>
          </a:prstGeom>
        </p:spPr>
        <p:txBody>
          <a:bodyPr lIns="93738" tIns="46869" rIns="93738" bIns="46869"/>
          <a:lstStyle/>
          <a:p>
            <a:pPr hangingPunct="0"/>
            <a:fld id="{A23FCF4C-E179-4A8B-9820-D34311403122}" type="slidenum">
              <a:rPr lang="es-ES" kern="0">
                <a:solidFill>
                  <a:srgbClr val="000000"/>
                </a:solidFill>
                <a:cs typeface="Calibri"/>
                <a:sym typeface="Calibri"/>
              </a:rPr>
              <a:pPr hangingPunct="0"/>
              <a:t>1</a:t>
            </a:fld>
            <a:endParaRPr lang="es-ES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623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0" y="715963"/>
            <a:ext cx="6357938" cy="35766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9111" y="9062176"/>
            <a:ext cx="2975239" cy="478700"/>
          </a:xfrm>
          <a:prstGeom prst="rect">
            <a:avLst/>
          </a:prstGeom>
        </p:spPr>
        <p:txBody>
          <a:bodyPr lIns="93738" tIns="46869" rIns="93738" bIns="46869"/>
          <a:lstStyle/>
          <a:p>
            <a:pPr hangingPunct="0"/>
            <a:fld id="{A23FCF4C-E179-4A8B-9820-D34311403122}" type="slidenum">
              <a:rPr lang="es-ES" kern="0">
                <a:solidFill>
                  <a:srgbClr val="000000"/>
                </a:solidFill>
                <a:cs typeface="Calibri"/>
                <a:sym typeface="Calibri"/>
              </a:rPr>
              <a:pPr hangingPunct="0"/>
              <a:t>2</a:t>
            </a:fld>
            <a:endParaRPr lang="es-ES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704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0" y="715963"/>
            <a:ext cx="6357938" cy="35766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9111" y="9062176"/>
            <a:ext cx="2975239" cy="478700"/>
          </a:xfrm>
          <a:prstGeom prst="rect">
            <a:avLst/>
          </a:prstGeom>
        </p:spPr>
        <p:txBody>
          <a:bodyPr lIns="93738" tIns="46869" rIns="93738" bIns="46869"/>
          <a:lstStyle/>
          <a:p>
            <a:pPr hangingPunct="0"/>
            <a:fld id="{A23FCF4C-E179-4A8B-9820-D34311403122}" type="slidenum">
              <a:rPr lang="es-ES" kern="0">
                <a:solidFill>
                  <a:srgbClr val="000000"/>
                </a:solidFill>
                <a:cs typeface="Calibri"/>
                <a:sym typeface="Calibri"/>
              </a:rPr>
              <a:pPr hangingPunct="0"/>
              <a:t>3</a:t>
            </a:fld>
            <a:endParaRPr lang="es-ES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2796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0" y="715963"/>
            <a:ext cx="6357938" cy="35766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9111" y="9062176"/>
            <a:ext cx="2975239" cy="478700"/>
          </a:xfrm>
          <a:prstGeom prst="rect">
            <a:avLst/>
          </a:prstGeom>
        </p:spPr>
        <p:txBody>
          <a:bodyPr lIns="93738" tIns="46869" rIns="93738" bIns="46869"/>
          <a:lstStyle/>
          <a:p>
            <a:pPr hangingPunct="0"/>
            <a:fld id="{A23FCF4C-E179-4A8B-9820-D34311403122}" type="slidenum">
              <a:rPr lang="es-ES" kern="0">
                <a:solidFill>
                  <a:srgbClr val="000000"/>
                </a:solidFill>
                <a:cs typeface="Calibri"/>
                <a:sym typeface="Calibri"/>
              </a:rPr>
              <a:pPr hangingPunct="0"/>
              <a:t>4</a:t>
            </a:fld>
            <a:endParaRPr lang="es-ES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781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0" y="715963"/>
            <a:ext cx="6357938" cy="35766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9111" y="9062176"/>
            <a:ext cx="2975239" cy="478700"/>
          </a:xfrm>
          <a:prstGeom prst="rect">
            <a:avLst/>
          </a:prstGeom>
        </p:spPr>
        <p:txBody>
          <a:bodyPr lIns="93738" tIns="46869" rIns="93738" bIns="46869"/>
          <a:lstStyle/>
          <a:p>
            <a:pPr hangingPunct="0"/>
            <a:fld id="{A23FCF4C-E179-4A8B-9820-D34311403122}" type="slidenum">
              <a:rPr lang="es-ES" kern="0">
                <a:solidFill>
                  <a:srgbClr val="000000"/>
                </a:solidFill>
                <a:cs typeface="Calibri"/>
                <a:sym typeface="Calibri"/>
              </a:rPr>
              <a:pPr hangingPunct="0"/>
              <a:t>5</a:t>
            </a:fld>
            <a:endParaRPr lang="es-ES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9732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0" y="715963"/>
            <a:ext cx="6357938" cy="35766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9111" y="9062176"/>
            <a:ext cx="2975239" cy="478700"/>
          </a:xfrm>
          <a:prstGeom prst="rect">
            <a:avLst/>
          </a:prstGeom>
        </p:spPr>
        <p:txBody>
          <a:bodyPr lIns="93738" tIns="46869" rIns="93738" bIns="46869"/>
          <a:lstStyle/>
          <a:p>
            <a:pPr hangingPunct="0"/>
            <a:fld id="{A23FCF4C-E179-4A8B-9820-D34311403122}" type="slidenum">
              <a:rPr lang="es-ES" kern="0">
                <a:solidFill>
                  <a:srgbClr val="000000"/>
                </a:solidFill>
                <a:cs typeface="Calibri"/>
                <a:sym typeface="Calibri"/>
              </a:rPr>
              <a:pPr hangingPunct="0"/>
              <a:t>6</a:t>
            </a:fld>
            <a:endParaRPr lang="es-ES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3488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0" y="715963"/>
            <a:ext cx="6357938" cy="35766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9111" y="9062176"/>
            <a:ext cx="2975239" cy="478700"/>
          </a:xfrm>
          <a:prstGeom prst="rect">
            <a:avLst/>
          </a:prstGeom>
        </p:spPr>
        <p:txBody>
          <a:bodyPr lIns="93738" tIns="46869" rIns="93738" bIns="46869"/>
          <a:lstStyle/>
          <a:p>
            <a:pPr hangingPunct="0"/>
            <a:fld id="{A23FCF4C-E179-4A8B-9820-D34311403122}" type="slidenum">
              <a:rPr lang="es-ES" kern="0">
                <a:solidFill>
                  <a:srgbClr val="000000"/>
                </a:solidFill>
                <a:cs typeface="Calibri"/>
                <a:sym typeface="Calibri"/>
              </a:rPr>
              <a:pPr hangingPunct="0"/>
              <a:t>7</a:t>
            </a:fld>
            <a:endParaRPr lang="es-ES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007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0" y="715963"/>
            <a:ext cx="6357938" cy="35766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9111" y="9062176"/>
            <a:ext cx="2975239" cy="478700"/>
          </a:xfrm>
          <a:prstGeom prst="rect">
            <a:avLst/>
          </a:prstGeom>
        </p:spPr>
        <p:txBody>
          <a:bodyPr lIns="93738" tIns="46869" rIns="93738" bIns="46869"/>
          <a:lstStyle/>
          <a:p>
            <a:pPr hangingPunct="0"/>
            <a:fld id="{A23FCF4C-E179-4A8B-9820-D34311403122}" type="slidenum">
              <a:rPr lang="es-ES" kern="0">
                <a:solidFill>
                  <a:srgbClr val="000000"/>
                </a:solidFill>
                <a:cs typeface="Calibri"/>
                <a:sym typeface="Calibri"/>
              </a:rPr>
              <a:pPr hangingPunct="0"/>
              <a:t>8</a:t>
            </a:fld>
            <a:endParaRPr lang="es-ES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0340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000" y="715963"/>
            <a:ext cx="6357938" cy="35766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9111" y="9062176"/>
            <a:ext cx="2975239" cy="478700"/>
          </a:xfrm>
          <a:prstGeom prst="rect">
            <a:avLst/>
          </a:prstGeom>
        </p:spPr>
        <p:txBody>
          <a:bodyPr lIns="93738" tIns="46869" rIns="93738" bIns="46869"/>
          <a:lstStyle/>
          <a:p>
            <a:pPr hangingPunct="0"/>
            <a:fld id="{A23FCF4C-E179-4A8B-9820-D34311403122}" type="slidenum">
              <a:rPr lang="es-ES" kern="0">
                <a:solidFill>
                  <a:srgbClr val="000000"/>
                </a:solidFill>
                <a:cs typeface="Calibri"/>
                <a:sym typeface="Calibri"/>
              </a:rPr>
              <a:pPr hangingPunct="0"/>
              <a:t>9</a:t>
            </a:fld>
            <a:endParaRPr lang="es-ES" kern="0" dirty="0">
              <a:solidFill>
                <a:srgbClr val="000000"/>
              </a:solidFill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5062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863880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Nivel de texto 1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196620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17883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921768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449071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980464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77698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971041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35567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83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  <p:sp>
        <p:nvSpPr>
          <p:cNvPr id="8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084826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126641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hangingPunct="0"/>
            <a:fld id="{86CB4B4D-7CA3-9044-876B-883B54F8677D}" type="slidenum">
              <a:rPr kern="0">
                <a:sym typeface="Calibri"/>
              </a:rPr>
              <a:pPr hangingPunct="0"/>
              <a:t>‹Nº›</a:t>
            </a:fld>
            <a:endParaRPr kern="0" dirty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93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96053"/>
              </p:ext>
            </p:extLst>
          </p:nvPr>
        </p:nvGraphicFramePr>
        <p:xfrm>
          <a:off x="174159" y="484631"/>
          <a:ext cx="11862128" cy="5652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9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0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033"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Dilluns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Dimarts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Dimecres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Dijous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Divendres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988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2) FIDEUÀ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POLLASTRE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DE CARBASSÓ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TRINXAT DE BRÒQUIL I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AL FORN AMB TOMÀQUET AMANIT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4) ARRÒS AMB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MAGRA DE PORC GUISAT AMB VERDURES</a:t>
                      </a:r>
                      <a:r>
                        <a:rPr lang="ca-ES" sz="900" b="1" kern="1200" noProof="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ca-ES" sz="900" b="1" kern="1200" noProof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5)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CARBASSÓ NATURAL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8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SALMÓ AMB PATATES AL FORN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6) LLENTIES GUISADES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AMB AMANIDA D’ENCIAM, TOMÀQUET I OLIVES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419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SALTEJAT AMB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VERDURES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CROQUETES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BACALLÀ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10) PATATES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GUISADES AMB VERDURES</a:t>
                      </a:r>
                      <a:endParaRPr lang="ca-ES" sz="900" b="1" kern="1200" baseline="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VENTRESCA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VERDURETES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GALL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DINDI GUISAT AMB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12) MENESTRA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MANDONGUILLES DE VEDELLA  XAMPINYONS</a:t>
                      </a: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13) CIGRONS ESTOFATS AMB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VERDURES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TRUITA 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 FRANCESA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AMB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ENCIAM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I PASTANAGA</a:t>
                      </a:r>
                      <a:endParaRPr lang="ca-ES" sz="900" b="1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s-ES" sz="900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453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ESPIRALS NAPOLITANA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TONYINA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LLENTIES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ESTOFADES 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DUR AMB TOMÀQUET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AMANIDA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18)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 DE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PATATES FREGIDES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19)  PÈSOLS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 PATATA AMB BACÓ</a:t>
                      </a:r>
                    </a:p>
                    <a:p>
                      <a:pPr marL="228600" indent="-22860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AutoNum type="arabicParenR" startAt="25"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BOTIFARRA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 ENCIAM I PASTANGA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20) </a:t>
                      </a:r>
                      <a:r>
                        <a:rPr lang="ca-ES" sz="900" b="1" kern="1200" noProof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ca-ES" sz="900" b="1" kern="1200" baseline="0" noProof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LLIURE DISPOSICIÓ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254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23)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MONGETA TENDRA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PIZZA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 PERNIL AMB XAMPINYONS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24) MACARRONS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MILANESA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LLOM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MONGETES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BLANQUES ESTOFADES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2263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ESPAGUETIS AMB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ARREBOSSAT AMB AMANIDA D’ENCIAM, PASTANAGA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TRICOLOR (patata, mongeta i pastanaga)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HAMBURGUESA DE VEDELLA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 AMANIT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4"/>
          <p:cNvSpPr txBox="1"/>
          <p:nvPr/>
        </p:nvSpPr>
        <p:spPr>
          <a:xfrm>
            <a:off x="218363" y="35132"/>
            <a:ext cx="494434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Fundació Cor de María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7545561" y="6354866"/>
            <a:ext cx="3934135" cy="489618"/>
            <a:chOff x="22995059" y="6252396"/>
            <a:chExt cx="5077672" cy="451276"/>
          </a:xfrm>
        </p:grpSpPr>
        <p:sp>
          <p:nvSpPr>
            <p:cNvPr id="39" name="TextBox 49"/>
            <p:cNvSpPr txBox="1"/>
            <p:nvPr/>
          </p:nvSpPr>
          <p:spPr>
            <a:xfrm>
              <a:off x="22995059" y="6252396"/>
              <a:ext cx="2353068" cy="45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Productes d’origen català i/o adquirits a l’entorn. </a:t>
              </a:r>
            </a:p>
          </p:txBody>
        </p:sp>
        <p:sp>
          <p:nvSpPr>
            <p:cNvPr id="45" name="TextBox 49"/>
            <p:cNvSpPr txBox="1"/>
            <p:nvPr/>
          </p:nvSpPr>
          <p:spPr>
            <a:xfrm>
              <a:off x="25819737" y="6262026"/>
              <a:ext cx="2252994" cy="22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Aliment integral</a:t>
              </a:r>
            </a:p>
          </p:txBody>
        </p:sp>
      </p:grpSp>
      <p:sp>
        <p:nvSpPr>
          <p:cNvPr id="46" name="TextBox 4"/>
          <p:cNvSpPr txBox="1"/>
          <p:nvPr/>
        </p:nvSpPr>
        <p:spPr>
          <a:xfrm>
            <a:off x="4418451" y="45441"/>
            <a:ext cx="363103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MENÚ GENERAL MARÇ 2020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5842" y="77861"/>
            <a:ext cx="1920445" cy="33719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B1EC595-B038-A94B-8F3D-3D3139B680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620" y="6363200"/>
            <a:ext cx="495023" cy="4704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A4B3D948-2D8C-0949-B538-3F7A54DC6B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66" y="6365322"/>
            <a:ext cx="461659" cy="447237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96" name="TextBox 4"/>
          <p:cNvSpPr txBox="1"/>
          <p:nvPr/>
        </p:nvSpPr>
        <p:spPr>
          <a:xfrm>
            <a:off x="5288447" y="5239626"/>
            <a:ext cx="1633552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Menú </a:t>
            </a:r>
            <a:r>
              <a:rPr lang="ca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supervisat</a:t>
            </a: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 per :</a:t>
            </a:r>
          </a:p>
          <a:p>
            <a:pPr hangingPunct="0">
              <a:lnSpc>
                <a:spcPct val="120000"/>
              </a:lnSpc>
              <a:defRPr sz="900" b="1">
                <a:latin typeface="Asap"/>
                <a:ea typeface="Asap"/>
                <a:cs typeface="Asap"/>
                <a:sym typeface="Asap"/>
              </a:defRPr>
            </a:pPr>
            <a:r>
              <a:rPr lang="es-ES" sz="1050" b="1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Laura Roguera</a:t>
            </a:r>
          </a:p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Nutricionista Aramark</a:t>
            </a:r>
          </a:p>
        </p:txBody>
      </p:sp>
      <p:sp>
        <p:nvSpPr>
          <p:cNvPr id="99" name="TextBox 4"/>
          <p:cNvSpPr txBox="1"/>
          <p:nvPr/>
        </p:nvSpPr>
        <p:spPr>
          <a:xfrm>
            <a:off x="9842443" y="5391976"/>
            <a:ext cx="1972465" cy="3139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hangingPunct="0">
              <a:lnSpc>
                <a:spcPct val="120000"/>
              </a:lnSpc>
              <a:defRPr sz="800" b="1"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pPr>
            <a:r>
              <a:rPr lang="es-ES" sz="1200" b="1" i="1" kern="0" dirty="0">
                <a:solidFill>
                  <a:srgbClr val="FFFFFF"/>
                </a:solidFill>
                <a:latin typeface="Asap" panose="020F0504030102060203" pitchFamily="34" charset="0"/>
                <a:ea typeface="Asap"/>
                <a:cs typeface="Asap"/>
                <a:sym typeface="Asap"/>
              </a:rPr>
              <a:t>www.elgustdecreixer.cat</a:t>
            </a:r>
          </a:p>
        </p:txBody>
      </p:sp>
    </p:spTree>
    <p:extLst>
      <p:ext uri="{BB962C8B-B14F-4D97-AF65-F5344CB8AC3E}">
        <p14:creationId xmlns:p14="http://schemas.microsoft.com/office/powerpoint/2010/main" val="424864001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859795"/>
              </p:ext>
            </p:extLst>
          </p:nvPr>
        </p:nvGraphicFramePr>
        <p:xfrm>
          <a:off x="174159" y="484631"/>
          <a:ext cx="11862128" cy="5789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9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0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320"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Dilluns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Dimarts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Dimecres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Dijous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Divendres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988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2) FIDEUÀ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POLLASTRE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DE CARBASSÓ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 blanc i 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proximitat o </a:t>
                      </a:r>
                      <a:r>
                        <a:rPr lang="ca-ES" sz="900" b="1" kern="1200" baseline="0" noProof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postre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soja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TRINXAT DE BRÒQUIL I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AL FORN AMB TOMÀQUET AMANIT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4) ARRÒS AMB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MAGRA DE PORC GUISAT AMB VERDURES</a:t>
                      </a:r>
                      <a:r>
                        <a:rPr lang="ca-ES" sz="900" b="1" kern="1200" noProof="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ca-ES" sz="900" b="1" kern="1200" noProof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5)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CARBASSÓ NATURAL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8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SALMÓ AMB PATATES AL FORN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6) LLENTIES GUISADES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AMB AMANIDA D’ENCIAM, TOMÀQUET I OLIVES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419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SALTEJAT AMB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VERDURES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ARREBOSSAT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 blanc i 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proximitat o </a:t>
                      </a:r>
                      <a:r>
                        <a:rPr lang="ca-ES" sz="900" b="1" kern="1200" baseline="0" noProof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postre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soja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10) PATATES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GUISADES AMB VERDURES</a:t>
                      </a:r>
                      <a:endParaRPr lang="ca-ES" sz="900" b="1" kern="1200" baseline="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VENTRESCA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VERDURETES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GALL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DINDI GUISAT AMB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12) MENESTRA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MANDONGUILLES DE VEDELLA  XAMPINYONS</a:t>
                      </a: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13) CIGRONS ESTOFATS AMB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VERDURES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TRUITA 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 FRANCESA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AMB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ENCIAM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I PASTANAGA</a:t>
                      </a:r>
                      <a:endParaRPr lang="ca-ES" sz="900" b="1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453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16) ESPIRALS NAPOLITANA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TONYINA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 blanc i 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proximitat o </a:t>
                      </a:r>
                      <a:r>
                        <a:rPr lang="ca-ES" sz="900" b="1" kern="1200" baseline="0" noProof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postre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soja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LLENTIES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ESTOFADES 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DUR AMB TOMÀQUET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AMANIDA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18)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 DE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PATATES FREGIDES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19)  PÈSOLS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 PATATA AMB BACÓ</a:t>
                      </a:r>
                    </a:p>
                    <a:p>
                      <a:pPr marL="228600" indent="-22860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AutoNum type="arabicParenR" startAt="25"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BOTIFARRA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 ENCIAM I PASTANGA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20) 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ARRÒS</a:t>
                      </a:r>
                      <a:r>
                        <a:rPr lang="ca-ES" sz="900" b="1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SALSA DE TOMÀQUET </a:t>
                      </a:r>
                    </a:p>
                    <a:p>
                      <a:pPr marL="228600" marR="0" lvl="0" indent="-22860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AutoNum type="arabicParenR" startAt="26"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BACALLÀ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254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23)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MONGETA TENDRA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COCA DE PERNIL AMB XAMPINYONS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 blanc i 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proximitat o </a:t>
                      </a:r>
                      <a:r>
                        <a:rPr lang="ca-ES" sz="900" b="1" kern="1200" baseline="0" noProof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postre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soja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24) MACARRONS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MILANESA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LLOM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MONGETES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BLANQUES ESTOFADES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2263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ESPAGUETIS AMB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ARREBOSSAT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 blanc i 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proximitat o </a:t>
                      </a:r>
                      <a:r>
                        <a:rPr lang="ca-ES" sz="900" b="1" kern="1200" baseline="0" noProof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postre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soja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VERDURA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TRICOLOR (patata, mongeta i pastanaga)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HAMBURGUESA DE VEDELLA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 AMANIT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4"/>
          <p:cNvSpPr txBox="1"/>
          <p:nvPr/>
        </p:nvSpPr>
        <p:spPr>
          <a:xfrm>
            <a:off x="218363" y="35132"/>
            <a:ext cx="494434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Fundació Cor de María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7545561" y="6354866"/>
            <a:ext cx="3934135" cy="489618"/>
            <a:chOff x="22995059" y="6252396"/>
            <a:chExt cx="5077672" cy="451276"/>
          </a:xfrm>
        </p:grpSpPr>
        <p:sp>
          <p:nvSpPr>
            <p:cNvPr id="39" name="TextBox 49"/>
            <p:cNvSpPr txBox="1"/>
            <p:nvPr/>
          </p:nvSpPr>
          <p:spPr>
            <a:xfrm>
              <a:off x="22995059" y="6252396"/>
              <a:ext cx="2353068" cy="45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Productes d’origen català i/o adquirits a l’entorn. </a:t>
              </a:r>
            </a:p>
          </p:txBody>
        </p:sp>
        <p:sp>
          <p:nvSpPr>
            <p:cNvPr id="45" name="TextBox 49"/>
            <p:cNvSpPr txBox="1"/>
            <p:nvPr/>
          </p:nvSpPr>
          <p:spPr>
            <a:xfrm>
              <a:off x="25819737" y="6262026"/>
              <a:ext cx="2252994" cy="22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Aliment integral</a:t>
              </a:r>
            </a:p>
          </p:txBody>
        </p:sp>
      </p:grpSp>
      <p:sp>
        <p:nvSpPr>
          <p:cNvPr id="46" name="TextBox 4"/>
          <p:cNvSpPr txBox="1"/>
          <p:nvPr/>
        </p:nvSpPr>
        <p:spPr>
          <a:xfrm>
            <a:off x="4098410" y="62432"/>
            <a:ext cx="5502790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MENÚ SENSE LACTOSA NI PLV MARÇ 2020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2407" y="0"/>
            <a:ext cx="1920445" cy="33719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B1EC595-B038-A94B-8F3D-3D3139B680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620" y="6363200"/>
            <a:ext cx="495023" cy="4704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A4B3D948-2D8C-0949-B538-3F7A54DC6B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66" y="6365322"/>
            <a:ext cx="461659" cy="447237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96" name="TextBox 4"/>
          <p:cNvSpPr txBox="1"/>
          <p:nvPr/>
        </p:nvSpPr>
        <p:spPr>
          <a:xfrm>
            <a:off x="5288447" y="5239626"/>
            <a:ext cx="1633552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Menú </a:t>
            </a:r>
            <a:r>
              <a:rPr lang="ca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supervisat</a:t>
            </a: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 per :</a:t>
            </a:r>
          </a:p>
          <a:p>
            <a:pPr hangingPunct="0">
              <a:lnSpc>
                <a:spcPct val="120000"/>
              </a:lnSpc>
              <a:defRPr sz="900" b="1">
                <a:latin typeface="Asap"/>
                <a:ea typeface="Asap"/>
                <a:cs typeface="Asap"/>
                <a:sym typeface="Asap"/>
              </a:defRPr>
            </a:pPr>
            <a:r>
              <a:rPr lang="es-ES" sz="1050" b="1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Laura Roguera</a:t>
            </a:r>
          </a:p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Nutricionista Aramark</a:t>
            </a:r>
          </a:p>
        </p:txBody>
      </p:sp>
      <p:sp>
        <p:nvSpPr>
          <p:cNvPr id="99" name="TextBox 4"/>
          <p:cNvSpPr txBox="1"/>
          <p:nvPr/>
        </p:nvSpPr>
        <p:spPr>
          <a:xfrm>
            <a:off x="9842443" y="5391976"/>
            <a:ext cx="1972465" cy="3139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hangingPunct="0">
              <a:lnSpc>
                <a:spcPct val="120000"/>
              </a:lnSpc>
              <a:defRPr sz="800" b="1"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pPr>
            <a:r>
              <a:rPr lang="es-ES" sz="1200" b="1" i="1" kern="0" dirty="0">
                <a:solidFill>
                  <a:srgbClr val="FFFFFF"/>
                </a:solidFill>
                <a:latin typeface="Asap" panose="020F0504030102060203" pitchFamily="34" charset="0"/>
                <a:ea typeface="Asap"/>
                <a:cs typeface="Asap"/>
                <a:sym typeface="Asap"/>
              </a:rPr>
              <a:t>www.elgustdecreixer.cat</a:t>
            </a:r>
          </a:p>
        </p:txBody>
      </p:sp>
    </p:spTree>
    <p:extLst>
      <p:ext uri="{BB962C8B-B14F-4D97-AF65-F5344CB8AC3E}">
        <p14:creationId xmlns:p14="http://schemas.microsoft.com/office/powerpoint/2010/main" val="27776899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80321"/>
              </p:ext>
            </p:extLst>
          </p:nvPr>
        </p:nvGraphicFramePr>
        <p:xfrm>
          <a:off x="174159" y="484631"/>
          <a:ext cx="11862128" cy="5789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9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0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320"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Dilluns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Dimarts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Dimecres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Dijous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Divendres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988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2) 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FIDEUÀ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POLLASTRE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 LA PLANXA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TRINXAT DE BRÒQUIL I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AL FORN AMB TOMÀQUET AMANIT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4) ARRÒS AMB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MAGRA DE PORC GUISAT AMB VERDURES</a:t>
                      </a:r>
                      <a:r>
                        <a:rPr lang="ca-ES" sz="900" b="1" kern="1200" noProof="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ca-ES" sz="900" b="1" kern="1200" noProof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5)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CARBASSÓ NATURAL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8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SALMÓ AMB PATATES AL FORN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6) LLENTIES GUISADES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AMB AMANIDA D’ENCIAM, TOMÀQUET I OLIVES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419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SALTEJAT AMB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VERDURES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es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ARREBOSSAT</a:t>
                      </a:r>
                      <a:endParaRPr lang="ca-ES" sz="900" b="1" kern="1200" noProof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10) PATATES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GUISADES AMB VERDURES</a:t>
                      </a:r>
                      <a:endParaRPr lang="ca-ES" sz="900" b="1" kern="1200" baseline="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VENTRESCA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VERDURETES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PASTA</a:t>
                      </a:r>
                      <a:endParaRPr lang="ca-ES" sz="900" b="1" kern="1200" noProof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GALL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DINDI GUISAT AMB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12) MENESTRA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MANDONGUILLES DE VEDELLA  XAMPINYONS</a:t>
                      </a: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13) CIGRONS ESTOFATS AMB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VERDURES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LLUÇ</a:t>
                      </a:r>
                      <a:r>
                        <a:rPr lang="es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 LA PLANXA</a:t>
                      </a:r>
                      <a:endParaRPr lang="ca-ES" sz="900" b="1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AMB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ENCIAM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I PASTANAGA</a:t>
                      </a:r>
                      <a:endParaRPr lang="ca-ES" sz="900" b="1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453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ESPIRALS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NAPOLITANA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TONYINA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LLENTIES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ESTOFADES 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LLUÇ A LA PLANXA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AMANIDA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18)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 DE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PATATES FREGIDES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19)  PÈSOLS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 PATATA AMB BACÓ</a:t>
                      </a:r>
                    </a:p>
                    <a:p>
                      <a:pPr marL="228600" indent="-22860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AutoNum type="arabicParenR" startAt="25"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BOTIFARRA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 ENCIAM I PASTANGA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20) 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ARRÒS</a:t>
                      </a:r>
                      <a:r>
                        <a:rPr lang="ca-ES" sz="900" b="1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SALSA DE TOMÀQUET </a:t>
                      </a:r>
                    </a:p>
                    <a:p>
                      <a:pPr marL="228600" marR="0" lvl="0" indent="-22860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AutoNum type="arabicParenR" startAt="26"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BACALLÀ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254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23)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MONGETA TENDRA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PIZZA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 PERNIL AMB XAMPINYONS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24) 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MACARRONS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PASTA</a:t>
                      </a:r>
                      <a:endParaRPr lang="ca-ES" sz="900" b="1" kern="1200" noProof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MILANESA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LLOM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MONGETES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BLANQUES ESTOFADES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FILET DE LLUÇ A LA PLANXA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2263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ESPAGUETIS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es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ARREBOSSAT</a:t>
                      </a:r>
                      <a:endParaRPr lang="ca-ES" sz="900" b="1" kern="1200" noProof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VERDURA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TRICOLOR (patata, mongeta i pastanaga)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HAMBURGUESA DE VEDELLA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 AMANIT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4"/>
          <p:cNvSpPr txBox="1"/>
          <p:nvPr/>
        </p:nvSpPr>
        <p:spPr>
          <a:xfrm>
            <a:off x="218363" y="35132"/>
            <a:ext cx="494434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Fundació Cor de María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7545561" y="6354866"/>
            <a:ext cx="3934135" cy="489618"/>
            <a:chOff x="22995059" y="6252396"/>
            <a:chExt cx="5077672" cy="451276"/>
          </a:xfrm>
        </p:grpSpPr>
        <p:sp>
          <p:nvSpPr>
            <p:cNvPr id="39" name="TextBox 49"/>
            <p:cNvSpPr txBox="1"/>
            <p:nvPr/>
          </p:nvSpPr>
          <p:spPr>
            <a:xfrm>
              <a:off x="22995059" y="6252396"/>
              <a:ext cx="2353068" cy="45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Productes d’origen català i/o adquirits a l’entorn. </a:t>
              </a:r>
            </a:p>
          </p:txBody>
        </p:sp>
        <p:sp>
          <p:nvSpPr>
            <p:cNvPr id="45" name="TextBox 49"/>
            <p:cNvSpPr txBox="1"/>
            <p:nvPr/>
          </p:nvSpPr>
          <p:spPr>
            <a:xfrm>
              <a:off x="25819737" y="6262026"/>
              <a:ext cx="2252994" cy="22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Aliment integral</a:t>
              </a:r>
            </a:p>
          </p:txBody>
        </p:sp>
      </p:grpSp>
      <p:sp>
        <p:nvSpPr>
          <p:cNvPr id="46" name="TextBox 4"/>
          <p:cNvSpPr txBox="1"/>
          <p:nvPr/>
        </p:nvSpPr>
        <p:spPr>
          <a:xfrm>
            <a:off x="4418451" y="45441"/>
            <a:ext cx="363103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MENÚ SENSE OU MARÇ 2020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2407" y="0"/>
            <a:ext cx="1920445" cy="33719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B1EC595-B038-A94B-8F3D-3D3139B680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620" y="6363200"/>
            <a:ext cx="495023" cy="4704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A4B3D948-2D8C-0949-B538-3F7A54DC6B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66" y="6365322"/>
            <a:ext cx="461659" cy="447237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96" name="TextBox 4"/>
          <p:cNvSpPr txBox="1"/>
          <p:nvPr/>
        </p:nvSpPr>
        <p:spPr>
          <a:xfrm>
            <a:off x="5288447" y="5239626"/>
            <a:ext cx="1633552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Menú </a:t>
            </a:r>
            <a:r>
              <a:rPr lang="ca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supervisat</a:t>
            </a: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 per :</a:t>
            </a:r>
          </a:p>
          <a:p>
            <a:pPr hangingPunct="0">
              <a:lnSpc>
                <a:spcPct val="120000"/>
              </a:lnSpc>
              <a:defRPr sz="900" b="1">
                <a:latin typeface="Asap"/>
                <a:ea typeface="Asap"/>
                <a:cs typeface="Asap"/>
                <a:sym typeface="Asap"/>
              </a:defRPr>
            </a:pPr>
            <a:r>
              <a:rPr lang="es-ES" sz="1050" b="1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Laura Roguera</a:t>
            </a:r>
          </a:p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Nutricionista Aramark</a:t>
            </a:r>
          </a:p>
        </p:txBody>
      </p:sp>
      <p:sp>
        <p:nvSpPr>
          <p:cNvPr id="99" name="TextBox 4"/>
          <p:cNvSpPr txBox="1"/>
          <p:nvPr/>
        </p:nvSpPr>
        <p:spPr>
          <a:xfrm>
            <a:off x="9842443" y="5391976"/>
            <a:ext cx="1972465" cy="3139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hangingPunct="0">
              <a:lnSpc>
                <a:spcPct val="120000"/>
              </a:lnSpc>
              <a:defRPr sz="800" b="1"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pPr>
            <a:r>
              <a:rPr lang="es-ES" sz="1200" b="1" i="1" kern="0" dirty="0">
                <a:solidFill>
                  <a:srgbClr val="FFFFFF"/>
                </a:solidFill>
                <a:latin typeface="Asap" panose="020F0504030102060203" pitchFamily="34" charset="0"/>
                <a:ea typeface="Asap"/>
                <a:cs typeface="Asap"/>
                <a:sym typeface="Asap"/>
              </a:rPr>
              <a:t>www.elgustdecreixer.cat</a:t>
            </a:r>
          </a:p>
        </p:txBody>
      </p:sp>
    </p:spTree>
    <p:extLst>
      <p:ext uri="{BB962C8B-B14F-4D97-AF65-F5344CB8AC3E}">
        <p14:creationId xmlns:p14="http://schemas.microsoft.com/office/powerpoint/2010/main" val="316388896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721009"/>
              </p:ext>
            </p:extLst>
          </p:nvPr>
        </p:nvGraphicFramePr>
        <p:xfrm>
          <a:off x="163703" y="398765"/>
          <a:ext cx="11879149" cy="5862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4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8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4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5080"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Dilluns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Dimarts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Dimecres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Dijous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Divendres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938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2) 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FIDEUÀ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POLLASTRE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DE CARBASSÓ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TRINXAT DE BRÒQUIL I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AL FORN AMB TOMÀQUET AMANIT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4) ARRÒS AMB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MAGRA DE PORC GUISAT AMB VERDURES</a:t>
                      </a:r>
                      <a:r>
                        <a:rPr lang="ca-ES" sz="900" b="1" kern="1200" noProof="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ca-ES" sz="900" b="1" kern="1200" noProof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5)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CARBASSÓ NATURAL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8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SALMÓ AMB PATATES AL FORN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6) LLENTIES GUISADES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AMB AMANIDA D’ENCIAM, TOMÀQUET I OLIVES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478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SALTEJAT AMB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VERDURES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es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ARREBOSSAT</a:t>
                      </a:r>
                      <a:endParaRPr lang="ca-ES" sz="900" b="1" kern="1200" noProof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D’ENCIAM I BLAT DE MORO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10) PATATES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GUISADES AMB VERDURES</a:t>
                      </a:r>
                      <a:endParaRPr lang="ca-ES" sz="900" b="1" kern="1200" baseline="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VENTRESCA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VERDURETES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PASTA</a:t>
                      </a:r>
                      <a:endParaRPr lang="ca-ES" sz="900" b="1" kern="1200" noProof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GALL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DINDI GUISAT AMB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12) MENESTRA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MANDONGUILLES DE VEDELLA  XAMPINYONS</a:t>
                      </a: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13) CIGRONS ESTOFATS AMB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VERDURES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TRUITA 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 FRANCESA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AMB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ENCIAM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I PASTANAGA</a:t>
                      </a:r>
                      <a:endParaRPr lang="ca-ES" sz="900" b="1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0478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ESPIRALS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NAPOLITANA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FILET DE LLUÇ FREGIT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TONYINA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LLENTIES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ESTOFADES 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DUR AMB TOMÀQUET GRATINAT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AMANIDA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18)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 DE VERDURES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PATATES FREGIDES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19)  PÈSOLS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 PATATA AMB BACÓ</a:t>
                      </a:r>
                    </a:p>
                    <a:p>
                      <a:pPr marL="228600" indent="-22860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AutoNum type="arabicParenR" startAt="25"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BOTIFARRA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AMANIDA D’ ENCIAM I PASTANGA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20) 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ARRÒS</a:t>
                      </a:r>
                      <a:r>
                        <a:rPr lang="ca-ES" sz="900" b="1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SALSA DE TOMÀQUET </a:t>
                      </a:r>
                    </a:p>
                    <a:p>
                      <a:pPr marL="228600" marR="0" lvl="0" indent="-22860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AutoNum type="arabicParenR" startAt="26"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BACALLÀ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007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23)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MONGETA TENDRA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PIZZA</a:t>
                      </a:r>
                      <a:r>
                        <a:rPr lang="ca-ES" sz="900" b="1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DE 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PERNIL AMB XAMPINYONS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24) 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MACARRONS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PASTA</a:t>
                      </a:r>
                      <a:endParaRPr lang="ca-ES" sz="900" b="1" kern="1200" noProof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MILANESA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LLOM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TOMÀQUET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MONGETES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BLANQUES ESTOFADES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3018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ESPAGUETIS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es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ARREBOSSAT</a:t>
                      </a:r>
                      <a:endParaRPr lang="ca-ES" sz="900" b="1" kern="1200" noProof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AMANIDA D’ENCIAM, PASTANAGA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VERDURA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TRICOLOR (patata, mongeta i pastanaga)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HAMBURGUESA DE VEDELLA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 AMANIT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4"/>
          <p:cNvSpPr txBox="1"/>
          <p:nvPr/>
        </p:nvSpPr>
        <p:spPr>
          <a:xfrm>
            <a:off x="218363" y="35132"/>
            <a:ext cx="494434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Fundació Cor de María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7545561" y="6354866"/>
            <a:ext cx="3934135" cy="489618"/>
            <a:chOff x="22995059" y="6252396"/>
            <a:chExt cx="5077672" cy="451276"/>
          </a:xfrm>
        </p:grpSpPr>
        <p:sp>
          <p:nvSpPr>
            <p:cNvPr id="39" name="TextBox 49"/>
            <p:cNvSpPr txBox="1"/>
            <p:nvPr/>
          </p:nvSpPr>
          <p:spPr>
            <a:xfrm>
              <a:off x="22995059" y="6252396"/>
              <a:ext cx="2353068" cy="45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Productes d’origen català i/o adquirits a l’entorn. </a:t>
              </a:r>
            </a:p>
          </p:txBody>
        </p:sp>
        <p:sp>
          <p:nvSpPr>
            <p:cNvPr id="45" name="TextBox 49"/>
            <p:cNvSpPr txBox="1"/>
            <p:nvPr/>
          </p:nvSpPr>
          <p:spPr>
            <a:xfrm>
              <a:off x="25819737" y="6262026"/>
              <a:ext cx="2252994" cy="22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Aliment integral</a:t>
              </a:r>
            </a:p>
          </p:txBody>
        </p:sp>
      </p:grpSp>
      <p:sp>
        <p:nvSpPr>
          <p:cNvPr id="46" name="TextBox 4"/>
          <p:cNvSpPr txBox="1"/>
          <p:nvPr/>
        </p:nvSpPr>
        <p:spPr>
          <a:xfrm>
            <a:off x="4418450" y="45441"/>
            <a:ext cx="4487805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MENÚ SENSE GLUTEN MARÇ 2020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2407" y="0"/>
            <a:ext cx="1920445" cy="33719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B1EC595-B038-A94B-8F3D-3D3139B680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620" y="6363200"/>
            <a:ext cx="495023" cy="4704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A4B3D948-2D8C-0949-B538-3F7A54DC6B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66" y="6365322"/>
            <a:ext cx="461659" cy="447237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96" name="TextBox 4"/>
          <p:cNvSpPr txBox="1"/>
          <p:nvPr/>
        </p:nvSpPr>
        <p:spPr>
          <a:xfrm>
            <a:off x="5288447" y="5239626"/>
            <a:ext cx="1633552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Menú </a:t>
            </a:r>
            <a:r>
              <a:rPr lang="ca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supervisat</a:t>
            </a: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 per :</a:t>
            </a:r>
          </a:p>
          <a:p>
            <a:pPr hangingPunct="0">
              <a:lnSpc>
                <a:spcPct val="120000"/>
              </a:lnSpc>
              <a:defRPr sz="900" b="1">
                <a:latin typeface="Asap"/>
                <a:ea typeface="Asap"/>
                <a:cs typeface="Asap"/>
                <a:sym typeface="Asap"/>
              </a:defRPr>
            </a:pPr>
            <a:r>
              <a:rPr lang="es-ES" sz="1050" b="1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Laura Roguera</a:t>
            </a:r>
          </a:p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Nutricionista Aramark</a:t>
            </a:r>
          </a:p>
        </p:txBody>
      </p:sp>
      <p:sp>
        <p:nvSpPr>
          <p:cNvPr id="99" name="TextBox 4"/>
          <p:cNvSpPr txBox="1"/>
          <p:nvPr/>
        </p:nvSpPr>
        <p:spPr>
          <a:xfrm>
            <a:off x="9842443" y="5391976"/>
            <a:ext cx="1972465" cy="3139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hangingPunct="0">
              <a:lnSpc>
                <a:spcPct val="120000"/>
              </a:lnSpc>
              <a:defRPr sz="800" b="1"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pPr>
            <a:r>
              <a:rPr lang="es-ES" sz="1200" b="1" i="1" kern="0" dirty="0">
                <a:solidFill>
                  <a:srgbClr val="FFFFFF"/>
                </a:solidFill>
                <a:latin typeface="Asap" panose="020F0504030102060203" pitchFamily="34" charset="0"/>
                <a:ea typeface="Asap"/>
                <a:cs typeface="Asap"/>
                <a:sym typeface="Asap"/>
              </a:rPr>
              <a:t>www.elgustdecreixer.cat</a:t>
            </a:r>
          </a:p>
        </p:txBody>
      </p:sp>
    </p:spTree>
    <p:extLst>
      <p:ext uri="{BB962C8B-B14F-4D97-AF65-F5344CB8AC3E}">
        <p14:creationId xmlns:p14="http://schemas.microsoft.com/office/powerpoint/2010/main" val="21090097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171730"/>
              </p:ext>
            </p:extLst>
          </p:nvPr>
        </p:nvGraphicFramePr>
        <p:xfrm>
          <a:off x="165647" y="389808"/>
          <a:ext cx="11879149" cy="554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4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3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7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4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859"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Dilluns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Dimarts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Dimecres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Dijous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Divendres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080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2) 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FIDEUÀ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POLLASTRE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DE CARBASSÓ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làctic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proximitat o </a:t>
                      </a:r>
                      <a:r>
                        <a:rPr lang="ca-ES" sz="900" b="1" kern="1200" baseline="0" noProof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postre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soja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TRINXAT DE BRÒQUIL I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AL FORN AMB TOMÀQUET AMANIT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4) ARRÒS AMB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MAGRA DE PORC GUISAT AMB VERDURES</a:t>
                      </a:r>
                      <a:r>
                        <a:rPr lang="ca-ES" sz="900" b="1" kern="1200" noProof="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ca-ES" sz="900" b="1" kern="1200" noProof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5)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CARBASSÓ NATURAL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8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SALMÓ AMB PATATES AL FORN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6) LLENTIES GUISADES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AMB AMANIDA D’ENCIAM, TOMÀQUET I OLIVES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992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SALTEJAT AMB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VERDURES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es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ARREBOSSAT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D’ENCIAM I BLAT DE MORO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làctic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proximitat o </a:t>
                      </a:r>
                      <a:r>
                        <a:rPr lang="ca-ES" sz="900" b="1" kern="1200" baseline="0" noProof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postre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soja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10) PATATES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GUISADES AMB VERDURES</a:t>
                      </a:r>
                      <a:endParaRPr lang="ca-ES" sz="900" b="1" kern="1200" baseline="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VENTRESCA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VERDURETES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PASTA</a:t>
                      </a:r>
                      <a:endParaRPr lang="ca-ES" sz="900" b="1" kern="1200" noProof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GALL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DINDI GUISAT AMB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12) MENESTRA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MANDONGUILLES DE VEDELLA  XAMPINYONS</a:t>
                      </a: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13) CIGRONS ESTOFATS AMB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VERDURES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TRUITA 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 FRANCESA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AMB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ENCIAM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I PASTANAGA</a:t>
                      </a:r>
                      <a:endParaRPr lang="ca-ES" sz="900" b="1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9352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ESPIRALS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NAPOLITANA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FILET DE LLUÇ FREGIT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TONYINA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làctic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proximitat o </a:t>
                      </a:r>
                      <a:r>
                        <a:rPr lang="ca-ES" sz="900" b="1" kern="1200" baseline="0" noProof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postre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soja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LLENTIES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ESTOFADES 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DUR AMB TOMÀQUET 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AMANIDA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18)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 DE VERDURES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PATATES FREGIDES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19)  PÈSOLS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 PATATA AMB BACÓ</a:t>
                      </a:r>
                    </a:p>
                    <a:p>
                      <a:pPr marL="228600" indent="-22860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AutoNum type="arabicParenR" startAt="25"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BOTIFARRA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AMANIDA D’ ENCIAM I PASTANGA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20) 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ARRÒS</a:t>
                      </a:r>
                      <a:r>
                        <a:rPr lang="ca-ES" sz="900" b="1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SALSA DE TOMÀQUET </a:t>
                      </a:r>
                    </a:p>
                    <a:p>
                      <a:pPr marL="228600" marR="0" lvl="0" indent="-22860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AutoNum type="arabicParenR" startAt="26"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BACALLÀ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853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23)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MONGETA TENDRA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PIZZA</a:t>
                      </a:r>
                      <a:r>
                        <a:rPr lang="ca-ES" sz="900" b="1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DE 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PERNIL AMB XAMPINYONS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làctic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proximitat o </a:t>
                      </a:r>
                      <a:r>
                        <a:rPr lang="ca-ES" sz="900" b="1" kern="1200" baseline="0" noProof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postre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soja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24) </a:t>
                      </a: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MACARRONS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PASTA</a:t>
                      </a:r>
                      <a:endParaRPr lang="ca-ES" sz="900" b="1" kern="1200" noProof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MILANESA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LLOM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TOMÀQUET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MONGETES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BLANQUES ESTOFADES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367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ESPAGUETIS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ARREBOSSAT 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làctic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proximitat o </a:t>
                      </a:r>
                      <a:r>
                        <a:rPr lang="ca-ES" sz="900" b="1" kern="1200" baseline="0" noProof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postre</a:t>
                      </a:r>
                      <a:r>
                        <a:rPr lang="ca-ES" sz="900" b="1" kern="1200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soja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VERDURA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TRICOLOR (patata, mongeta i pastanaga)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HAMBURGUESA DE VEDELLA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 AMANIT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4"/>
          <p:cNvSpPr txBox="1"/>
          <p:nvPr/>
        </p:nvSpPr>
        <p:spPr>
          <a:xfrm>
            <a:off x="218363" y="35132"/>
            <a:ext cx="494434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Fundació Cor de María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7468100" y="6298213"/>
            <a:ext cx="4011593" cy="489618"/>
            <a:chOff x="22895084" y="6200179"/>
            <a:chExt cx="5177645" cy="451276"/>
          </a:xfrm>
        </p:grpSpPr>
        <p:sp>
          <p:nvSpPr>
            <p:cNvPr id="39" name="TextBox 49"/>
            <p:cNvSpPr txBox="1"/>
            <p:nvPr/>
          </p:nvSpPr>
          <p:spPr>
            <a:xfrm>
              <a:off x="22895084" y="6200179"/>
              <a:ext cx="2353068" cy="45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Productes d’origen català i/o adquirits a l’entorn. </a:t>
              </a:r>
            </a:p>
          </p:txBody>
        </p:sp>
        <p:sp>
          <p:nvSpPr>
            <p:cNvPr id="45" name="TextBox 49"/>
            <p:cNvSpPr txBox="1"/>
            <p:nvPr/>
          </p:nvSpPr>
          <p:spPr>
            <a:xfrm>
              <a:off x="25819735" y="6252395"/>
              <a:ext cx="2252994" cy="22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Aliment integral</a:t>
              </a:r>
            </a:p>
          </p:txBody>
        </p:sp>
      </p:grpSp>
      <p:sp>
        <p:nvSpPr>
          <p:cNvPr id="46" name="TextBox 4"/>
          <p:cNvSpPr txBox="1"/>
          <p:nvPr/>
        </p:nvSpPr>
        <p:spPr>
          <a:xfrm>
            <a:off x="3172968" y="45441"/>
            <a:ext cx="5733287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MENÚ SENSE GLUTEN I SENSE LACTOSA MARÇ 2020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2407" y="0"/>
            <a:ext cx="1920445" cy="33719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B1EC595-B038-A94B-8F3D-3D3139B680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584" y="6119647"/>
            <a:ext cx="495023" cy="4704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A4B3D948-2D8C-0949-B538-3F7A54DC6B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440" y="6151181"/>
            <a:ext cx="461659" cy="447237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96" name="TextBox 4"/>
          <p:cNvSpPr txBox="1"/>
          <p:nvPr/>
        </p:nvSpPr>
        <p:spPr>
          <a:xfrm>
            <a:off x="5455614" y="5018590"/>
            <a:ext cx="1633552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Menú </a:t>
            </a:r>
            <a:r>
              <a:rPr lang="ca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supervisat</a:t>
            </a: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 per :</a:t>
            </a:r>
          </a:p>
          <a:p>
            <a:pPr hangingPunct="0">
              <a:lnSpc>
                <a:spcPct val="120000"/>
              </a:lnSpc>
              <a:defRPr sz="900" b="1">
                <a:latin typeface="Asap"/>
                <a:ea typeface="Asap"/>
                <a:cs typeface="Asap"/>
                <a:sym typeface="Asap"/>
              </a:defRPr>
            </a:pPr>
            <a:r>
              <a:rPr lang="es-ES" sz="1050" b="1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Laura Roguera</a:t>
            </a:r>
          </a:p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Nutricionista Aramark</a:t>
            </a:r>
          </a:p>
        </p:txBody>
      </p:sp>
      <p:sp>
        <p:nvSpPr>
          <p:cNvPr id="99" name="TextBox 4"/>
          <p:cNvSpPr txBox="1"/>
          <p:nvPr/>
        </p:nvSpPr>
        <p:spPr>
          <a:xfrm>
            <a:off x="9842443" y="5391976"/>
            <a:ext cx="1972465" cy="3139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hangingPunct="0">
              <a:lnSpc>
                <a:spcPct val="120000"/>
              </a:lnSpc>
              <a:defRPr sz="800" b="1"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pPr>
            <a:r>
              <a:rPr lang="es-ES" sz="1200" b="1" i="1" kern="0" dirty="0">
                <a:solidFill>
                  <a:srgbClr val="FFFFFF"/>
                </a:solidFill>
                <a:latin typeface="Asap" panose="020F0504030102060203" pitchFamily="34" charset="0"/>
                <a:ea typeface="Asap"/>
                <a:cs typeface="Asap"/>
                <a:sym typeface="Asap"/>
              </a:rPr>
              <a:t>www.elgustdecreixer.cat</a:t>
            </a:r>
          </a:p>
        </p:txBody>
      </p:sp>
    </p:spTree>
    <p:extLst>
      <p:ext uri="{BB962C8B-B14F-4D97-AF65-F5344CB8AC3E}">
        <p14:creationId xmlns:p14="http://schemas.microsoft.com/office/powerpoint/2010/main" val="269350631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25266"/>
              </p:ext>
            </p:extLst>
          </p:nvPr>
        </p:nvGraphicFramePr>
        <p:xfrm>
          <a:off x="174159" y="484631"/>
          <a:ext cx="11862128" cy="5634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9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0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320"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Dilluns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Dimarts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Dimecres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Dijous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Divendres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988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2) FIDEUÀ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POLLASTRE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DE CARBASSÓ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TRINXAT DE BRÒQUIL I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AL FORN AMB TOMÀQUET AMANIT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4) ARRÒS AMB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MAGRA DE PORC GUISAT AMB VERDURES</a:t>
                      </a:r>
                      <a:r>
                        <a:rPr lang="ca-ES" sz="900" b="1" kern="1200" noProof="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ca-ES" sz="900" b="1" kern="1200" noProof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5)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CARBASSÓ NATURAL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8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SALMÓ AMB PATATES AL FORN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6) LLENTIES GUISADES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AMB AMANIDA D’ENCIAM, TOMÀQUET I OLIVES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419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SALTEJAT AMB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VERDURES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CROQUETES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BACALLÀ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10) PATATES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GUISADES AMB VERDURES</a:t>
                      </a:r>
                      <a:endParaRPr lang="ca-ES" sz="900" b="1" kern="1200" baseline="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VENTRESCA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VERDURETES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GALL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DINDI GUISAT AMB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12) MENESTRA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MANDONGUILLES DE VEDELLA  XAMPINYONS</a:t>
                      </a: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13) CIGRONS ESTOFATS AMB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VERDURES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TRUITA 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 FRANCESA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AMB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ENCIAM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I PASTANAGA</a:t>
                      </a:r>
                      <a:endParaRPr lang="ca-ES" sz="900" b="1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453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ESPIRALS NAPOLITANA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TONYINA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LLENTIES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ESTOFADES 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DUR AMB TOMÀQUET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AMANIDA D’ENCIAM I BLAT DE MORO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18)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 DE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PATATES FREGIDES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19)  PÈSOLS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 PATATA AMB BACÓ</a:t>
                      </a:r>
                    </a:p>
                    <a:p>
                      <a:pPr marL="228600" indent="-22860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AutoNum type="arabicParenR" startAt="25"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BOTIFARRA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 ENCIAM I PASTANGA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20) 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ARRÒS</a:t>
                      </a:r>
                      <a:r>
                        <a:rPr lang="ca-ES" sz="900" b="1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SALSA DE TOMÀQUET </a:t>
                      </a:r>
                    </a:p>
                    <a:p>
                      <a:pPr marL="228600" marR="0" lvl="0" indent="-22860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AutoNum type="arabicParenR" startAt="26"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BACALLÀ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254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23)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MONGETA TENDRA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PIZZA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 PERNIL AMB XAMPINYONS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24) MACARRONS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MILANESA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LLOM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MONGETES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BLANQUES ESTOFADES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2263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ESPAGUETIS AMB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ARREBOSSAT AMB AMANIDA D’ENCIAM, PASTANAGA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TRICOLOR (patata, mongeta i pastanaga)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HAMBURGUESA DE VEDELLA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 AMANIT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4"/>
          <p:cNvSpPr txBox="1"/>
          <p:nvPr/>
        </p:nvSpPr>
        <p:spPr>
          <a:xfrm>
            <a:off x="218363" y="35132"/>
            <a:ext cx="494434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Fundació Cor de María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7545561" y="6354866"/>
            <a:ext cx="3934135" cy="489618"/>
            <a:chOff x="22995059" y="6252396"/>
            <a:chExt cx="5077672" cy="451276"/>
          </a:xfrm>
        </p:grpSpPr>
        <p:sp>
          <p:nvSpPr>
            <p:cNvPr id="39" name="TextBox 49"/>
            <p:cNvSpPr txBox="1"/>
            <p:nvPr/>
          </p:nvSpPr>
          <p:spPr>
            <a:xfrm>
              <a:off x="22995059" y="6252396"/>
              <a:ext cx="2353068" cy="45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Productes d’origen català i/o adquirits a l’entorn. </a:t>
              </a:r>
            </a:p>
          </p:txBody>
        </p:sp>
        <p:sp>
          <p:nvSpPr>
            <p:cNvPr id="45" name="TextBox 49"/>
            <p:cNvSpPr txBox="1"/>
            <p:nvPr/>
          </p:nvSpPr>
          <p:spPr>
            <a:xfrm>
              <a:off x="25819737" y="6262026"/>
              <a:ext cx="2252994" cy="22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Aliment integral</a:t>
              </a:r>
            </a:p>
          </p:txBody>
        </p:sp>
      </p:grpSp>
      <p:sp>
        <p:nvSpPr>
          <p:cNvPr id="46" name="TextBox 4"/>
          <p:cNvSpPr txBox="1"/>
          <p:nvPr/>
        </p:nvSpPr>
        <p:spPr>
          <a:xfrm>
            <a:off x="4418450" y="45441"/>
            <a:ext cx="4624965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MENÚ SENSE FRUITS SECS MARÇ 2020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5842" y="77861"/>
            <a:ext cx="1920445" cy="33719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B1EC595-B038-A94B-8F3D-3D3139B680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620" y="6363200"/>
            <a:ext cx="495023" cy="4704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A4B3D948-2D8C-0949-B538-3F7A54DC6B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66" y="6365322"/>
            <a:ext cx="461659" cy="447237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96" name="TextBox 4"/>
          <p:cNvSpPr txBox="1"/>
          <p:nvPr/>
        </p:nvSpPr>
        <p:spPr>
          <a:xfrm>
            <a:off x="5288447" y="5239626"/>
            <a:ext cx="1633552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Menú </a:t>
            </a:r>
            <a:r>
              <a:rPr lang="ca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supervisat</a:t>
            </a: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 per :</a:t>
            </a:r>
          </a:p>
          <a:p>
            <a:pPr hangingPunct="0">
              <a:lnSpc>
                <a:spcPct val="120000"/>
              </a:lnSpc>
              <a:defRPr sz="900" b="1">
                <a:latin typeface="Asap"/>
                <a:ea typeface="Asap"/>
                <a:cs typeface="Asap"/>
                <a:sym typeface="Asap"/>
              </a:defRPr>
            </a:pPr>
            <a:r>
              <a:rPr lang="es-ES" sz="1050" b="1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Laura Roguera</a:t>
            </a:r>
          </a:p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Nutricionista Aramark</a:t>
            </a:r>
          </a:p>
        </p:txBody>
      </p:sp>
      <p:sp>
        <p:nvSpPr>
          <p:cNvPr id="99" name="TextBox 4"/>
          <p:cNvSpPr txBox="1"/>
          <p:nvPr/>
        </p:nvSpPr>
        <p:spPr>
          <a:xfrm>
            <a:off x="9842443" y="5391976"/>
            <a:ext cx="1972465" cy="3139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hangingPunct="0">
              <a:lnSpc>
                <a:spcPct val="120000"/>
              </a:lnSpc>
              <a:defRPr sz="800" b="1"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pPr>
            <a:r>
              <a:rPr lang="es-ES" sz="1200" b="1" i="1" kern="0" dirty="0">
                <a:solidFill>
                  <a:srgbClr val="FFFFFF"/>
                </a:solidFill>
                <a:latin typeface="Asap" panose="020F0504030102060203" pitchFamily="34" charset="0"/>
                <a:ea typeface="Asap"/>
                <a:cs typeface="Asap"/>
                <a:sym typeface="Asap"/>
              </a:rPr>
              <a:t>www.elgustdecreixer.cat</a:t>
            </a:r>
          </a:p>
        </p:txBody>
      </p:sp>
    </p:spTree>
    <p:extLst>
      <p:ext uri="{BB962C8B-B14F-4D97-AF65-F5344CB8AC3E}">
        <p14:creationId xmlns:p14="http://schemas.microsoft.com/office/powerpoint/2010/main" val="335059763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500242"/>
              </p:ext>
            </p:extLst>
          </p:nvPr>
        </p:nvGraphicFramePr>
        <p:xfrm>
          <a:off x="174159" y="484631"/>
          <a:ext cx="11862128" cy="5652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9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0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320"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Dilluns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Dimarts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Dimecres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Dijous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Divendres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988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2) FIDEUÀ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POLLASTRE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DE  CARBASSÓ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TRINXAT DE BRÒQUIL I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AL FORN AMB TOMÀQUET AMANIT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4) ARRÒS AMB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MAGRA DE PORC GUISAT AMB VERDURES</a:t>
                      </a:r>
                      <a:r>
                        <a:rPr lang="ca-ES" sz="900" b="1" kern="1200" noProof="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ca-ES" sz="900" b="1" kern="1200" noProof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5)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CARBASSÓ NATURAL</a:t>
                      </a:r>
                      <a:endParaRPr lang="ca-ES" sz="8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LLOM A LA PLANXA AMB PATATES AL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FORN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6) LLENTIES GUISADES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CROQUETES DE PERNIL AMANIDA D’ENCIAM, TOMÀQUET I OLIVES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419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SALTEJAT AMB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VERDURES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ARREBOSSAT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10) PATATES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GUISADES AMB VERDURES</a:t>
                      </a:r>
                      <a:endParaRPr lang="ca-ES" sz="900" b="1" kern="1200" baseline="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 LA PLANXA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VERDURETES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GALL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DINDI GUISAT AMB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12) MENESTRA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MANDONGUILLES DE VEDELLA  XAMPINYONS</a:t>
                      </a: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13) CIGRONS ESTOFATS AMB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VERDURES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TRUITA 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 FRANCESA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AMB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ENCIAM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I PASTANAGA</a:t>
                      </a:r>
                      <a:endParaRPr lang="ca-ES" sz="900" b="1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s-ES" sz="900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453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ESPIRALS NAPOLITANA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TONYINA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LLENTIES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ESTOFADES 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DUR AMB TOMÀQUET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AMANIDA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18)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 DE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PATATES FREGIDES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19)  PÈSOLS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 PATATA AMB BACÓ</a:t>
                      </a:r>
                    </a:p>
                    <a:p>
                      <a:pPr marL="228600" indent="-22860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AutoNum type="arabicParenR" startAt="25"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BOTIFARRA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 ENCIAM I PASTANGA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20) 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ARRÒS</a:t>
                      </a:r>
                      <a:r>
                        <a:rPr lang="ca-ES" sz="900" b="1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SALSA DE TOMÀQUET </a:t>
                      </a:r>
                    </a:p>
                    <a:p>
                      <a:pPr marL="228600" marR="0" lvl="0" indent="-22860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AutoNum type="arabicParenR" startAt="26"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254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23)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MONGETA TENDRA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PIZZA</a:t>
                      </a:r>
                      <a:r>
                        <a:rPr lang="ca-ES" sz="900" b="1" baseline="0" noProof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DE PERNIL AMB XAMPINYONS</a:t>
                      </a:r>
                      <a:endParaRPr lang="ca-ES" sz="900" b="1" kern="1200" noProof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24) MACARRONS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HAMBURGUESA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MILANESA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LLOM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MONGETES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BLANQUES ESTOFADES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2263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ESPAGUETIS AMB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CROQUETES DE PERNIL AMB AMANIDA D’ENCIAM, PASTANAGA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TRICOLOR (patata, mongeta i pastanaga)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HAMBURGUESA DE VEDELLA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 AMANIT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4"/>
          <p:cNvSpPr txBox="1"/>
          <p:nvPr/>
        </p:nvSpPr>
        <p:spPr>
          <a:xfrm>
            <a:off x="218363" y="35132"/>
            <a:ext cx="494434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Fundació Cor de María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7545561" y="6354866"/>
            <a:ext cx="3934135" cy="489618"/>
            <a:chOff x="22995059" y="6252396"/>
            <a:chExt cx="5077672" cy="451276"/>
          </a:xfrm>
        </p:grpSpPr>
        <p:sp>
          <p:nvSpPr>
            <p:cNvPr id="39" name="TextBox 49"/>
            <p:cNvSpPr txBox="1"/>
            <p:nvPr/>
          </p:nvSpPr>
          <p:spPr>
            <a:xfrm>
              <a:off x="22995059" y="6252396"/>
              <a:ext cx="2353068" cy="45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Productes d’origen català i/o adquirits a l’entorn. </a:t>
              </a:r>
            </a:p>
          </p:txBody>
        </p:sp>
        <p:sp>
          <p:nvSpPr>
            <p:cNvPr id="45" name="TextBox 49"/>
            <p:cNvSpPr txBox="1"/>
            <p:nvPr/>
          </p:nvSpPr>
          <p:spPr>
            <a:xfrm>
              <a:off x="25819737" y="6262026"/>
              <a:ext cx="2252994" cy="22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Aliment integral</a:t>
              </a:r>
            </a:p>
          </p:txBody>
        </p:sp>
      </p:grpSp>
      <p:sp>
        <p:nvSpPr>
          <p:cNvPr id="46" name="TextBox 4"/>
          <p:cNvSpPr txBox="1"/>
          <p:nvPr/>
        </p:nvSpPr>
        <p:spPr>
          <a:xfrm>
            <a:off x="4418451" y="45441"/>
            <a:ext cx="363103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MENÚ SENSE PEIX MARÇ 2020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5842" y="77861"/>
            <a:ext cx="1920445" cy="33719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B1EC595-B038-A94B-8F3D-3D3139B680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620" y="6363200"/>
            <a:ext cx="495023" cy="4704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A4B3D948-2D8C-0949-B538-3F7A54DC6B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66" y="6365322"/>
            <a:ext cx="461659" cy="447237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96" name="TextBox 4"/>
          <p:cNvSpPr txBox="1"/>
          <p:nvPr/>
        </p:nvSpPr>
        <p:spPr>
          <a:xfrm>
            <a:off x="5288447" y="5239626"/>
            <a:ext cx="1633552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Menú </a:t>
            </a:r>
            <a:r>
              <a:rPr lang="ca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supervisat</a:t>
            </a: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 per :</a:t>
            </a:r>
          </a:p>
          <a:p>
            <a:pPr hangingPunct="0">
              <a:lnSpc>
                <a:spcPct val="120000"/>
              </a:lnSpc>
              <a:defRPr sz="900" b="1">
                <a:latin typeface="Asap"/>
                <a:ea typeface="Asap"/>
                <a:cs typeface="Asap"/>
                <a:sym typeface="Asap"/>
              </a:defRPr>
            </a:pPr>
            <a:r>
              <a:rPr lang="es-ES" sz="1050" b="1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Laura Roguera</a:t>
            </a:r>
          </a:p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Nutricionista Aramark</a:t>
            </a:r>
          </a:p>
        </p:txBody>
      </p:sp>
      <p:sp>
        <p:nvSpPr>
          <p:cNvPr id="99" name="TextBox 4"/>
          <p:cNvSpPr txBox="1"/>
          <p:nvPr/>
        </p:nvSpPr>
        <p:spPr>
          <a:xfrm>
            <a:off x="9842443" y="5391976"/>
            <a:ext cx="1972465" cy="3139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hangingPunct="0">
              <a:lnSpc>
                <a:spcPct val="120000"/>
              </a:lnSpc>
              <a:defRPr sz="800" b="1"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pPr>
            <a:r>
              <a:rPr lang="es-ES" sz="1200" b="1" i="1" kern="0" dirty="0">
                <a:solidFill>
                  <a:srgbClr val="FFFFFF"/>
                </a:solidFill>
                <a:latin typeface="Asap" panose="020F0504030102060203" pitchFamily="34" charset="0"/>
                <a:ea typeface="Asap"/>
                <a:cs typeface="Asap"/>
                <a:sym typeface="Asap"/>
              </a:rPr>
              <a:t>www.elgustdecreixer.cat</a:t>
            </a:r>
          </a:p>
        </p:txBody>
      </p:sp>
    </p:spTree>
    <p:extLst>
      <p:ext uri="{BB962C8B-B14F-4D97-AF65-F5344CB8AC3E}">
        <p14:creationId xmlns:p14="http://schemas.microsoft.com/office/powerpoint/2010/main" val="360516347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549173"/>
              </p:ext>
            </p:extLst>
          </p:nvPr>
        </p:nvGraphicFramePr>
        <p:xfrm>
          <a:off x="174159" y="484631"/>
          <a:ext cx="11862128" cy="5789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9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0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320"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Dilluns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Dimarts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Dimecres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Dijous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Divendres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988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2) FIDEUÀ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POLLASTRE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A LA FRANCESA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TRINXAT DE BRÒQUIL I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 AL FORN AMB TOMÀQUET AMANIT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4) ARRÒS AMB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MAGRA DE PORC GUISAT AMB VERDURES</a:t>
                      </a:r>
                      <a:r>
                        <a:rPr lang="ca-ES" sz="900" b="1" kern="1200" noProof="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ca-ES" sz="900" b="1" kern="1200" noProof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5)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CARBASSÓ NATURAL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8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SALMÓ AMB PATATES AL FORN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6) LLENTIES GUISADES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AMB AMANIDA D’ENCIAM, TOMÀQUET I OLIVES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419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SALTEJAT AMB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VERDURES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ARREBOSSAT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10) PATATES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GUISADES AMB VERDURES</a:t>
                      </a:r>
                      <a:endParaRPr lang="ca-ES" sz="900" b="1" kern="1200" baseline="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VENTRESCA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VERDURETES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GALL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DINDI GUISAT AMB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12) MENESTRA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MANDONGUILLES DE VEDELLA  XAMPINYONS</a:t>
                      </a: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13) CIGRONS ESTOFATS AMB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VERDURES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TRUITA 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 FRANCESA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AMB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ENCIAM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I PASTANAGA</a:t>
                      </a:r>
                      <a:endParaRPr lang="ca-ES" sz="900" b="1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s-ES" sz="900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453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ESPIRALS NAPOLITANA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TONYINA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LLENTIES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ESTOFADES 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DUR AMB TOMÀQUET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AMANIDA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18)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 DE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PATATES PANADERA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19)  PÈSOLS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 PATATA AMB BACÓ</a:t>
                      </a:r>
                    </a:p>
                    <a:p>
                      <a:pPr marL="228600" indent="-22860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AutoNum type="arabicParenR" startAt="25"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BOTIFARRA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 ENCIAM I PASTANGA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20) 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ARRÒS</a:t>
                      </a:r>
                      <a:r>
                        <a:rPr lang="ca-ES" sz="900" b="1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SALSA DE TOMÀQUET </a:t>
                      </a:r>
                    </a:p>
                    <a:p>
                      <a:pPr marL="228600" marR="0" lvl="0" indent="-22860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AutoNum type="arabicParenR" startAt="26"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BACALLÀ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254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23)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MONGETA TENDRA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PIZZA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 PERNIL AMB XAMPINYONS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24) MACARRONS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D’AU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POLLASTRE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MILANESA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LLOM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PLANXA AMB AMANIDA D’ENCIAM I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MONGETES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BLANQUES ESTOFADES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2263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ESPAGUETIS AMB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AMB AMANIDA D’ENCIAM, PASTANAGA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TRICOLOR (patata, mongeta i pastanaga)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HAMBURGUESA DE VEDELLA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 AMANIT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4"/>
          <p:cNvSpPr txBox="1"/>
          <p:nvPr/>
        </p:nvSpPr>
        <p:spPr>
          <a:xfrm>
            <a:off x="218363" y="35132"/>
            <a:ext cx="494434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Fundació Cor de María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7545561" y="6354866"/>
            <a:ext cx="3934135" cy="489618"/>
            <a:chOff x="22995059" y="6252396"/>
            <a:chExt cx="5077672" cy="451276"/>
          </a:xfrm>
        </p:grpSpPr>
        <p:sp>
          <p:nvSpPr>
            <p:cNvPr id="39" name="TextBox 49"/>
            <p:cNvSpPr txBox="1"/>
            <p:nvPr/>
          </p:nvSpPr>
          <p:spPr>
            <a:xfrm>
              <a:off x="22995059" y="6252396"/>
              <a:ext cx="2353068" cy="45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Productes d’origen català i/o adquirits a l’entorn. </a:t>
              </a:r>
            </a:p>
          </p:txBody>
        </p:sp>
        <p:sp>
          <p:nvSpPr>
            <p:cNvPr id="45" name="TextBox 49"/>
            <p:cNvSpPr txBox="1"/>
            <p:nvPr/>
          </p:nvSpPr>
          <p:spPr>
            <a:xfrm>
              <a:off x="25819737" y="6262026"/>
              <a:ext cx="2252994" cy="22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Aliment integral</a:t>
              </a:r>
            </a:p>
          </p:txBody>
        </p:sp>
      </p:grpSp>
      <p:sp>
        <p:nvSpPr>
          <p:cNvPr id="46" name="TextBox 4"/>
          <p:cNvSpPr txBox="1"/>
          <p:nvPr/>
        </p:nvSpPr>
        <p:spPr>
          <a:xfrm>
            <a:off x="4418450" y="45441"/>
            <a:ext cx="436893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MENÚ SENSE MARISC MARÇ 2020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5842" y="77861"/>
            <a:ext cx="1920445" cy="33719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B1EC595-B038-A94B-8F3D-3D3139B680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620" y="6363200"/>
            <a:ext cx="495023" cy="4704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A4B3D948-2D8C-0949-B538-3F7A54DC6B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66" y="6365322"/>
            <a:ext cx="461659" cy="447237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96" name="TextBox 4"/>
          <p:cNvSpPr txBox="1"/>
          <p:nvPr/>
        </p:nvSpPr>
        <p:spPr>
          <a:xfrm>
            <a:off x="5288447" y="5239626"/>
            <a:ext cx="1633552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Menú </a:t>
            </a:r>
            <a:r>
              <a:rPr lang="ca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supervisat</a:t>
            </a: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 per :</a:t>
            </a:r>
          </a:p>
          <a:p>
            <a:pPr hangingPunct="0">
              <a:lnSpc>
                <a:spcPct val="120000"/>
              </a:lnSpc>
              <a:defRPr sz="900" b="1">
                <a:latin typeface="Asap"/>
                <a:ea typeface="Asap"/>
                <a:cs typeface="Asap"/>
                <a:sym typeface="Asap"/>
              </a:defRPr>
            </a:pPr>
            <a:r>
              <a:rPr lang="es-ES" sz="1050" b="1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Laura Roguera</a:t>
            </a:r>
          </a:p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Nutricionista Aramark</a:t>
            </a:r>
          </a:p>
        </p:txBody>
      </p:sp>
      <p:sp>
        <p:nvSpPr>
          <p:cNvPr id="99" name="TextBox 4"/>
          <p:cNvSpPr txBox="1"/>
          <p:nvPr/>
        </p:nvSpPr>
        <p:spPr>
          <a:xfrm>
            <a:off x="9842443" y="5391976"/>
            <a:ext cx="1972465" cy="3139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hangingPunct="0">
              <a:lnSpc>
                <a:spcPct val="120000"/>
              </a:lnSpc>
              <a:defRPr sz="800" b="1"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pPr>
            <a:r>
              <a:rPr lang="es-ES" sz="1200" b="1" i="1" kern="0" dirty="0">
                <a:solidFill>
                  <a:srgbClr val="FFFFFF"/>
                </a:solidFill>
                <a:latin typeface="Asap" panose="020F0504030102060203" pitchFamily="34" charset="0"/>
                <a:ea typeface="Asap"/>
                <a:cs typeface="Asap"/>
                <a:sym typeface="Asap"/>
              </a:rPr>
              <a:t>www.elgustdecreixer.cat</a:t>
            </a:r>
          </a:p>
        </p:txBody>
      </p:sp>
    </p:spTree>
    <p:extLst>
      <p:ext uri="{BB962C8B-B14F-4D97-AF65-F5344CB8AC3E}">
        <p14:creationId xmlns:p14="http://schemas.microsoft.com/office/powerpoint/2010/main" val="419501049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834802"/>
              </p:ext>
            </p:extLst>
          </p:nvPr>
        </p:nvGraphicFramePr>
        <p:xfrm>
          <a:off x="174159" y="484631"/>
          <a:ext cx="11862128" cy="5652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9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0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320"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Dilluns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Dimarts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Dimecres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Dijous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Divendres</a:t>
                      </a:r>
                    </a:p>
                  </a:txBody>
                  <a:tcPr marL="82953" marR="829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988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2) FIDEUÀ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POLLASTRE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DE CARBASSÓ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TRINXAT DE BRÒQUIL I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AL FORN AMB TOMÀQUET AMANIT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4) ARRÒS AMB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AMANIDA</a:t>
                      </a:r>
                      <a:r>
                        <a:rPr lang="ca-ES" sz="900" b="1" kern="1200" noProof="0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ca-ES" sz="900" b="1" kern="1200" noProof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5)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CARBASSÓ NATURAL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8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SALMÓ AMB PATATES AL FORN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6) LLENTIES GUISADES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AMB AMANIDA D’ENCIAM, TOMÀQUET I OLIVES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419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SALTEJAT AMB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VERDURES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CROQUETES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BACALLÀ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10) PATATES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GUISADES AMB VERDURES</a:t>
                      </a:r>
                      <a:endParaRPr lang="ca-ES" sz="900" b="1" kern="1200" baseline="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VENTRESCA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VERDURETES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VEGETAL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12) MENESTRA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 LA PLANXA AMB XAMPINYONS</a:t>
                      </a: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13) CIGRONS ESTOFATS AMB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VERDURES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TRUITA 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 FRANCESA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AMB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ENCIAM</a:t>
                      </a:r>
                      <a:r>
                        <a:rPr lang="ca-ES" sz="900" b="1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I PASTANAGA</a:t>
                      </a:r>
                      <a:endParaRPr lang="ca-ES" sz="900" b="1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s-ES" sz="900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453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ESPIRALS NAPOLITANA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AMANIDA D’ENCIAM, PASTANAGA I TONYINA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LLENTIES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ESTOFADES 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VERDURES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DUR AMB TOMÀQUET</a:t>
                      </a:r>
                      <a:endParaRPr lang="es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AMANIDA D’ENCIAM I BLAT DE MORO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18) 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CREMA DE VERDURES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 LA PLANXA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AMB PATATES PANADERA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19)  PÈSOLS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 PATATA SALTEJATS</a:t>
                      </a:r>
                    </a:p>
                    <a:p>
                      <a:pPr marL="228600" indent="-228600" algn="l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AutoNum type="arabicParenR" startAt="25"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 ENCIAM I PASTANGA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20) 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ARRÒS</a:t>
                      </a:r>
                      <a:r>
                        <a:rPr lang="ca-ES" sz="900" b="1" kern="1200" baseline="0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SALSA DE TOMÀQUET </a:t>
                      </a:r>
                    </a:p>
                    <a:p>
                      <a:pPr marL="228600" marR="0" lvl="0" indent="-22860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AutoNum type="arabicParenR" startAt="26"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BACALLÀ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254"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23)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MONGETA TENDRA AMB PATATA</a:t>
                      </a: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PIZZA</a:t>
                      </a:r>
                      <a:r>
                        <a:rPr lang="ca-ES" sz="900" b="1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 TONYINA I XAMPINYONS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24) MACARRONS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AMB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LLUÇ AL FORN AMB 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AMANIDA D’ENCIAM, TOMÀQUET I OLIVES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SOPA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VEGETAL AMB PASTA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 DUR AMB AMANIDA D’ENCIAM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i 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26) ARRÒS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BLANC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BACALLÀ A LA PLANXA AMB AMANIDA D’ENCIAM I TOMÀQUET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MONGETES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BLANQUES ESTOFADES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AMANIDA D’ENCIAM I PASTANAGA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</a:t>
                      </a:r>
                      <a:r>
                        <a:rPr lang="ca-ES" sz="900" b="1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ca-ES" sz="900" b="1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Fruita de Temporada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2263"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30)</a:t>
                      </a: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ESPAGUETIS AMB TOMÀQUET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DELÍCIES DE LLUÇ AMB AMANIDA D’ENCIAM, PASTANAGA I OLIVES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blanc 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làctic de</a:t>
                      </a:r>
                      <a:r>
                        <a:rPr lang="ca-ES" sz="900" b="1" kern="1200" baseline="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proximitat</a:t>
                      </a: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31)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VERDURA</a:t>
                      </a:r>
                      <a:r>
                        <a:rPr lang="ca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TRICOLOR (patata, mongeta i pastanaga)</a:t>
                      </a: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sz="900" b="1" kern="1200" baseline="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TRUITA FRANCESA AMB TOMÀQUET AMANIT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es-ES" sz="900" b="1" kern="1200" baseline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84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CB87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a-ES" sz="900" b="1" kern="1200" noProof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 integral  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900" b="1" kern="1200" noProof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Fruita de Temporada</a:t>
                      </a:r>
                      <a:r>
                        <a:rPr lang="ca-ES" sz="9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84027" rtl="0" eaLnBrk="1" latinLnBrk="0" hangingPunct="1">
                        <a:buClr>
                          <a:srgbClr val="5CB872"/>
                        </a:buClr>
                        <a:buFont typeface="Arial" panose="020B0604020202020204" pitchFamily="34" charset="0"/>
                        <a:buNone/>
                      </a:pPr>
                      <a:endParaRPr lang="ca-ES" sz="900" b="1" kern="120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4"/>
          <p:cNvSpPr txBox="1"/>
          <p:nvPr/>
        </p:nvSpPr>
        <p:spPr>
          <a:xfrm>
            <a:off x="218363" y="35132"/>
            <a:ext cx="494434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Fundació Cor de María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7545561" y="6354866"/>
            <a:ext cx="3934135" cy="489618"/>
            <a:chOff x="22995059" y="6252396"/>
            <a:chExt cx="5077672" cy="451276"/>
          </a:xfrm>
        </p:grpSpPr>
        <p:sp>
          <p:nvSpPr>
            <p:cNvPr id="39" name="TextBox 49"/>
            <p:cNvSpPr txBox="1"/>
            <p:nvPr/>
          </p:nvSpPr>
          <p:spPr>
            <a:xfrm>
              <a:off x="22995059" y="6252396"/>
              <a:ext cx="2353068" cy="45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Productes d’origen català i/o adquirits a l’entorn. </a:t>
              </a:r>
            </a:p>
          </p:txBody>
        </p:sp>
        <p:sp>
          <p:nvSpPr>
            <p:cNvPr id="45" name="TextBox 49"/>
            <p:cNvSpPr txBox="1"/>
            <p:nvPr/>
          </p:nvSpPr>
          <p:spPr>
            <a:xfrm>
              <a:off x="25819737" y="6262026"/>
              <a:ext cx="2252994" cy="22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hangingPunct="0"/>
              <a:r>
                <a:rPr lang="ca-ES" sz="1000" kern="0" dirty="0">
                  <a:solidFill>
                    <a:srgbClr val="000000"/>
                  </a:solidFill>
                  <a:latin typeface="Century Gothic" panose="020B0502020202020204" pitchFamily="34" charset="0"/>
                  <a:sym typeface="Calibri"/>
                </a:rPr>
                <a:t>Aliment integral</a:t>
              </a:r>
            </a:p>
          </p:txBody>
        </p:sp>
      </p:grpSp>
      <p:sp>
        <p:nvSpPr>
          <p:cNvPr id="46" name="TextBox 4"/>
          <p:cNvSpPr txBox="1"/>
          <p:nvPr/>
        </p:nvSpPr>
        <p:spPr>
          <a:xfrm>
            <a:off x="4418451" y="45441"/>
            <a:ext cx="363103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1724"/>
              </a:lnSpc>
            </a:pPr>
            <a:r>
              <a:rPr lang="ca-ES" sz="1814" b="1" kern="0" dirty="0">
                <a:solidFill>
                  <a:srgbClr val="000000"/>
                </a:solidFill>
                <a:latin typeface="Century Gothic" panose="020B0502020202020204" pitchFamily="34" charset="0"/>
                <a:cs typeface="Amatic SC" panose="00000500000000000000" pitchFamily="2" charset="-79"/>
                <a:sym typeface="Calibri"/>
              </a:rPr>
              <a:t>MENÚ SENSE CARN MARÇ 2020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5842" y="77861"/>
            <a:ext cx="1920445" cy="33719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B1EC595-B038-A94B-8F3D-3D3139B680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620" y="6363200"/>
            <a:ext cx="495023" cy="47043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A4B3D948-2D8C-0949-B538-3F7A54DC6B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66" y="6365322"/>
            <a:ext cx="461659" cy="447237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96" name="TextBox 4"/>
          <p:cNvSpPr txBox="1"/>
          <p:nvPr/>
        </p:nvSpPr>
        <p:spPr>
          <a:xfrm>
            <a:off x="5288447" y="5239626"/>
            <a:ext cx="1633552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Menú </a:t>
            </a:r>
            <a:r>
              <a:rPr lang="ca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supervisat</a:t>
            </a: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 per :</a:t>
            </a:r>
          </a:p>
          <a:p>
            <a:pPr hangingPunct="0">
              <a:lnSpc>
                <a:spcPct val="120000"/>
              </a:lnSpc>
              <a:defRPr sz="900" b="1">
                <a:latin typeface="Asap"/>
                <a:ea typeface="Asap"/>
                <a:cs typeface="Asap"/>
                <a:sym typeface="Asap"/>
              </a:defRPr>
            </a:pPr>
            <a:r>
              <a:rPr lang="es-ES" sz="1050" b="1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Laura Roguera</a:t>
            </a:r>
          </a:p>
          <a:p>
            <a:pPr hangingPunct="0">
              <a:lnSpc>
                <a:spcPct val="120000"/>
              </a:lnSpc>
              <a:defRPr sz="700">
                <a:latin typeface="Asap"/>
                <a:ea typeface="Asap"/>
                <a:cs typeface="Asap"/>
                <a:sym typeface="Asap"/>
              </a:defRPr>
            </a:pPr>
            <a:r>
              <a:rPr lang="es-ES" sz="900" kern="0" dirty="0">
                <a:solidFill>
                  <a:srgbClr val="000000"/>
                </a:solidFill>
                <a:latin typeface="Asap"/>
                <a:ea typeface="Asap"/>
                <a:cs typeface="Asap"/>
                <a:sym typeface="Asap"/>
              </a:rPr>
              <a:t>Nutricionista Aramark</a:t>
            </a:r>
          </a:p>
        </p:txBody>
      </p:sp>
      <p:sp>
        <p:nvSpPr>
          <p:cNvPr id="99" name="TextBox 4"/>
          <p:cNvSpPr txBox="1"/>
          <p:nvPr/>
        </p:nvSpPr>
        <p:spPr>
          <a:xfrm>
            <a:off x="9842443" y="5391976"/>
            <a:ext cx="1972465" cy="3139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hangingPunct="0">
              <a:lnSpc>
                <a:spcPct val="120000"/>
              </a:lnSpc>
              <a:defRPr sz="800" b="1"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pPr>
            <a:r>
              <a:rPr lang="es-ES" sz="1200" b="1" i="1" kern="0" dirty="0">
                <a:solidFill>
                  <a:srgbClr val="FFFFFF"/>
                </a:solidFill>
                <a:latin typeface="Asap" panose="020F0504030102060203" pitchFamily="34" charset="0"/>
                <a:ea typeface="Asap"/>
                <a:cs typeface="Asap"/>
                <a:sym typeface="Asap"/>
              </a:rPr>
              <a:t>www.elgustdecreixer.cat</a:t>
            </a:r>
          </a:p>
        </p:txBody>
      </p:sp>
    </p:spTree>
    <p:extLst>
      <p:ext uri="{BB962C8B-B14F-4D97-AF65-F5344CB8AC3E}">
        <p14:creationId xmlns:p14="http://schemas.microsoft.com/office/powerpoint/2010/main" val="33556428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LANTILLA DEL MENU PROXIMIDAD 2019 Cambios 5" id="{FF51C876-78D9-944D-82BD-3356B9AA9EE3}" vid="{93A4D368-6C58-784A-A2CF-F3D6FC4493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4389</Words>
  <Application>Microsoft Office PowerPoint</Application>
  <PresentationFormat>Panorámica</PresentationFormat>
  <Paragraphs>1133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Asap</vt:lpstr>
      <vt:lpstr>Calibri</vt:lpstr>
      <vt:lpstr>Calibri Light</vt:lpstr>
      <vt:lpstr>Century Gothic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Roguera Sopena, Laura</dc:creator>
  <cp:lastModifiedBy>Jemima Pereda, Beltran (ES)</cp:lastModifiedBy>
  <cp:revision>32</cp:revision>
  <dcterms:created xsi:type="dcterms:W3CDTF">2020-02-05T10:31:41Z</dcterms:created>
  <dcterms:modified xsi:type="dcterms:W3CDTF">2020-02-28T09:18:54Z</dcterms:modified>
</cp:coreProperties>
</file>